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8" r:id="rId4"/>
    <p:sldMasterId id="2147483719" r:id="rId5"/>
    <p:sldMasterId id="2147483720" r:id="rId6"/>
    <p:sldMasterId id="2147483721" r:id="rId7"/>
    <p:sldMasterId id="2147483722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Proxima Nova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Lato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20" Type="http://schemas.openxmlformats.org/officeDocument/2006/relationships/slide" Target="slides/slide11.xml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22" Type="http://schemas.openxmlformats.org/officeDocument/2006/relationships/slide" Target="slides/slide13.xml"/><Relationship Id="rId44" Type="http://schemas.openxmlformats.org/officeDocument/2006/relationships/font" Target="fonts/Lato-bold.fntdata"/><Relationship Id="rId21" Type="http://schemas.openxmlformats.org/officeDocument/2006/relationships/slide" Target="slides/slide12.xml"/><Relationship Id="rId43" Type="http://schemas.openxmlformats.org/officeDocument/2006/relationships/font" Target="fonts/Lato-regular.fntdata"/><Relationship Id="rId24" Type="http://schemas.openxmlformats.org/officeDocument/2006/relationships/slide" Target="slides/slide15.xml"/><Relationship Id="rId46" Type="http://schemas.openxmlformats.org/officeDocument/2006/relationships/font" Target="fonts/Lato-boldItalic.fntdata"/><Relationship Id="rId23" Type="http://schemas.openxmlformats.org/officeDocument/2006/relationships/slide" Target="slides/slide14.xml"/><Relationship Id="rId45" Type="http://schemas.openxmlformats.org/officeDocument/2006/relationships/font" Target="fonts/Lato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0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font" Target="fonts/Raleway-regular.fntdata"/><Relationship Id="rId30" Type="http://schemas.openxmlformats.org/officeDocument/2006/relationships/slide" Target="slides/slide21.xml"/><Relationship Id="rId11" Type="http://schemas.openxmlformats.org/officeDocument/2006/relationships/slide" Target="slides/slide2.xml"/><Relationship Id="rId33" Type="http://schemas.openxmlformats.org/officeDocument/2006/relationships/font" Target="fonts/Raleway-italic.fntdata"/><Relationship Id="rId10" Type="http://schemas.openxmlformats.org/officeDocument/2006/relationships/slide" Target="slides/slide1.xml"/><Relationship Id="rId32" Type="http://schemas.openxmlformats.org/officeDocument/2006/relationships/font" Target="fonts/Raleway-bold.fntdata"/><Relationship Id="rId13" Type="http://schemas.openxmlformats.org/officeDocument/2006/relationships/slide" Target="slides/slide4.xml"/><Relationship Id="rId35" Type="http://schemas.openxmlformats.org/officeDocument/2006/relationships/font" Target="fonts/ProximaNova-regular.fntdata"/><Relationship Id="rId12" Type="http://schemas.openxmlformats.org/officeDocument/2006/relationships/slide" Target="slides/slide3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6.xml"/><Relationship Id="rId37" Type="http://schemas.openxmlformats.org/officeDocument/2006/relationships/font" Target="fonts/ProximaNova-italic.fntdata"/><Relationship Id="rId14" Type="http://schemas.openxmlformats.org/officeDocument/2006/relationships/slide" Target="slides/slide5.xml"/><Relationship Id="rId36" Type="http://schemas.openxmlformats.org/officeDocument/2006/relationships/font" Target="fonts/ProximaNova-bold.fntdata"/><Relationship Id="rId17" Type="http://schemas.openxmlformats.org/officeDocument/2006/relationships/slide" Target="slides/slide8.xml"/><Relationship Id="rId39" Type="http://schemas.openxmlformats.org/officeDocument/2006/relationships/font" Target="fonts/Montserrat-regular.fntdata"/><Relationship Id="rId16" Type="http://schemas.openxmlformats.org/officeDocument/2006/relationships/slide" Target="slides/slide7.xml"/><Relationship Id="rId38" Type="http://schemas.openxmlformats.org/officeDocument/2006/relationships/font" Target="fonts/ProximaNova-boldItalic.fntdata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png>
</file>

<file path=ppt/media/image3.jpg>
</file>

<file path=ppt/media/image4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2d06a94bf34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2d06a94bf3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2d06a94bf34_0_4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2d06a94bf34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2d06a94bf34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2d06a94bf34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d06a94bf34_0_1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2d06a94bf34_0_1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2d06a94bf34_0_1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2d06a94bf34_0_1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d06a94bf34_0_10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d06a94bf34_0_10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2d06a94bf34_0_1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2d06a94bf34_0_1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d06a94bf34_0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2d06a94bf34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2d06a94bf34_0_1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2d06a94bf34_0_1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2d06a94bf3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2d06a94bf3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2d06a94bf34_0_1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2d06a94bf34_0_1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2d06a94bf34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2d06a94bf34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2d06a94bf34_0_4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2d06a94bf34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2d06a94bf34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2d06a94bf34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2d06a94bf34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2d06a94bf34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2d06a94bf34_0_3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2d06a94bf34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d06a94bf34_0_3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d06a94bf34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d06a94bf34_0_38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2d06a94bf34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d06a94bf34_0_38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d06a94bf34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d06a94bf34_0_39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2d06a94bf34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2d06a94bf34_0_40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2d06a94bf34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jp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.jp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.jp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" name="Google Shape;61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6" name="Google Shape;66;p1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8" name="Google Shape;88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5" name="Google Shape;95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1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3" name="Google Shape;103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9" name="Google Shape;109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1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2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16" name="Google Shape;116;p20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0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0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0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0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0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0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0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0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0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0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0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0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0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20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8" name="Google Shape;138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21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" name="Google Shape;141;p21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2" name="Google Shape;142;p2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22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46" name="Google Shape;146;p22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52" name="Google Shape;152;p2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" name="Google Shape;170;p23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1" name="Google Shape;171;p23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7" name="Google Shape;177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8" name="Google Shape;178;p25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9" name="Google Shape;179;p25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0" name="Google Shape;180;p25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83" name="Google Shape;183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" name="Google Shape;185;p2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6" name="Google Shape;186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2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8" name="Google Shape;188;p2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192" name="Google Shape;192;p2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2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6" name="Google Shape;196;p2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9" name="Google Shape;199;p2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2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4" name="Google Shape;204;p2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2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28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09" name="Google Shape;209;p29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12" name="Google Shape;212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2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5" name="Google Shape;215;p29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6" name="Google Shape;216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2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8" name="Google Shape;218;p2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2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2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6" name="Google Shape;226;p31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7" name="Google Shape;227;p3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31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9" name="Google Shape;22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1" name="Google Shape;231;p3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2" name="Google Shape;232;p3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3" name="Google Shape;23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7" name="Google Shape;237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8" name="Google Shape;23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1" name="Google Shape;241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2" name="Google Shape;242;p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3" name="Google Shape;24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6" name="Google Shape;24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9" name="Google Shape;249;p3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0" name="Google Shape;25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53" name="Google Shape;25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8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6" name="Google Shape;256;p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7" name="Google Shape;257;p38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8" name="Google Shape;258;p38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9" name="Google Shape;259;p3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0" name="Google Shape;26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9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263" name="Google Shape;263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40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" name="Google Shape;268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3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" name="Google Shape;277;p43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278" name="Google Shape;278;p43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4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43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43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" name="Google Shape;282;p4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3" name="Google Shape;283;p4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84" name="Google Shape;28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87" name="Google Shape;287;p4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4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4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4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4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4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4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4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4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4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4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4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4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4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4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4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4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4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4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oogle Shape;308;p4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09" name="Google Shape;309;p4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4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1" name="Google Shape;311;p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2" name="Google Shape;312;p4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3" name="Google Shape;313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4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16" name="Google Shape;316;p4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4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8" name="Google Shape;318;p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9" name="Google Shape;319;p4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0" name="Google Shape;320;p46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1" name="Google Shape;32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" name="Google Shape;323;p4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24" name="Google Shape;324;p4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4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" name="Google Shape;326;p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7" name="Google Shape;327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329;p4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30" name="Google Shape;330;p4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2" name="Google Shape;332;p48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3" name="Google Shape;333;p48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4" name="Google Shape;334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49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337" name="Google Shape;337;p49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49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9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9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49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49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49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49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49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49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49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49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49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49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49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49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49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" name="Google Shape;355;p4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6" name="Google Shape;356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" name="Google Shape;358;p5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59" name="Google Shape;359;p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5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" name="Google Shape;361;p50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2" name="Google Shape;362;p5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63" name="Google Shape;363;p50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64" name="Google Shape;364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51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367" name="Google Shape;367;p5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51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51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370" name="Google Shape;370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52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373" name="Google Shape;373;p5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5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52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5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52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5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5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52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52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5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5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52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5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52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5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5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1" name="Google Shape;391;p52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92" name="Google Shape;392;p52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3" name="Google Shape;393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4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98" name="Google Shape;398;p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9" name="Google Shape;399;p54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0" name="Google Shape;400;p54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1" name="Google Shape;401;p54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p5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04" name="Google Shape;404;p5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5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5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7" name="Google Shape;407;p5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8" name="Google Shape;408;p5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9" name="Google Shape;409;p5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5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5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413" name="Google Shape;413;p56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5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6" name="Google Shape;416;p5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7" name="Google Shape;417;p5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" name="Google Shape;418;p5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p5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0" name="Google Shape;420;p56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5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4" name="Google Shape;424;p5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5" name="Google Shape;425;p5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6" name="Google Shape;426;p5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7" name="Google Shape;427;p5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8" name="Google Shape;428;p57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430" name="Google Shape;430;p58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2" name="Google Shape;432;p5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3" name="Google Shape;433;p5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5" name="Google Shape;435;p5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36" name="Google Shape;436;p5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37" name="Google Shape;437;p5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8" name="Google Shape;438;p5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9" name="Google Shape;439;p5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5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1" name="Google Shape;441;p5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447" name="Google Shape;447;p60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6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9" name="Google Shape;449;p6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0" name="Google Shape;450;p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6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6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3" name="Google Shape;453;p60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54" name="Google Shape;454;p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5" name="Google Shape;455;p60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6" name="Google Shape;456;p60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7" name="Google Shape;457;p60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459" name="Google Shape;459;p61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6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1" name="Google Shape;461;p6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62" name="Google Shape;462;p6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6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5" name="Google Shape;465;p61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66" name="Google Shape;466;p6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7" name="Google Shape;467;p6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8" name="Google Shape;468;p6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9" name="Google Shape;469;p6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0" name="Google Shape;470;p6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2" name="Google Shape;472;p6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3" name="Google Shape;473;p6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6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5" name="Google Shape;475;p6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6" name="Google Shape;476;p6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7" name="Google Shape;477;p6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8" name="Google Shape;478;p6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9" name="Google Shape;479;p6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6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3" name="Google Shape;483;p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84" name="Google Shape;484;p6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6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6" name="Google Shape;486;p6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7" name="Google Shape;487;p6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8" name="Google Shape;488;p6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9" name="Google Shape;489;p6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90" name="Google Shape;490;p6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1" name="Google Shape;491;p6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2" name="Google Shape;492;p6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6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6" name="Google Shape;496;p6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97" name="Google Shape;497;p6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8" name="Google Shape;498;p6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9" name="Google Shape;499;p6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0" name="Google Shape;500;p64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502" name="Google Shape;502;p6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6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5" name="Google Shape;505;p6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6" name="Google Shape;506;p6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7" name="Google Shape;507;p6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8" name="Google Shape;508;p6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9" name="Google Shape;509;p6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2" name="Google Shape;512;p6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13" name="Google Shape;513;p6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6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5" name="Google Shape;515;p6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6" name="Google Shape;516;p6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7" name="Google Shape;517;p6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8" name="Google Shape;518;p6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9" name="Google Shape;519;p6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0" name="Google Shape;520;p6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6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p6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5" name="Google Shape;525;p6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6" name="Google Shape;526;p6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6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8" name="Google Shape;528;p6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9" name="Google Shape;529;p6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0" name="Google Shape;530;p6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1" name="Google Shape;531;p6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2" name="Google Shape;532;p6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3" name="Google Shape;533;p6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6" name="Google Shape;536;p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37" name="Google Shape;537;p6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6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9" name="Google Shape;539;p68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0" name="Google Shape;540;p68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1" name="Google Shape;541;p6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2" name="Google Shape;542;p6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43" name="Google Shape;543;p6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6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6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p6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48" name="Google Shape;548;p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6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0" name="Google Shape;550;p6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1" name="Google Shape;551;p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2" name="Google Shape;552;p6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3" name="Google Shape;553;p6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4" name="Google Shape;554;p6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5" name="Google Shape;555;p6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0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8" name="Google Shape;558;p7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59" name="Google Shape;559;p7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1" name="Google Shape;561;p7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2" name="Google Shape;562;p70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63" name="Google Shape;563;p7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4" name="Google Shape;564;p7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5" name="Google Shape;565;p7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6" name="Google Shape;566;p7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7" name="Google Shape;567;p7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8" name="Google Shape;568;p7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571" name="Google Shape;571;p7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2" name="Google Shape;572;p7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3" name="Google Shape;573;p7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7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5" name="Google Shape;575;p7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72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8" name="Google Shape;578;p7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7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0" name="Google Shape;580;p72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1" name="Google Shape;581;p72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2" name="Google Shape;582;p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3" name="Google Shape;583;p7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4" name="Google Shape;584;p7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7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6" name="Google Shape;586;p7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7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9" name="Google Shape;589;p7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0" name="Google Shape;590;p7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1" name="Google Shape;591;p7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2" name="Google Shape;592;p7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4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5" name="Google Shape;595;p7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6" name="Google Shape;596;p74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97" name="Google Shape;597;p74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98" name="Google Shape;598;p74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" name="Google Shape;600;p7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1" name="Google Shape;601;p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7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3" name="Google Shape;603;p7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4" name="Google Shape;604;p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5" name="Google Shape;605;p7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6" name="Google Shape;606;p7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p7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8" name="Google Shape;608;p7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7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9.xml"/><Relationship Id="rId2" Type="http://schemas.openxmlformats.org/officeDocument/2006/relationships/slideLayout" Target="../slideLayouts/slideLayout40.xml"/><Relationship Id="rId3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2.xml"/><Relationship Id="rId17" Type="http://schemas.openxmlformats.org/officeDocument/2006/relationships/theme" Target="../theme/theme4.xml"/><Relationship Id="rId16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6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5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68.xml"/><Relationship Id="rId17" Type="http://schemas.openxmlformats.org/officeDocument/2006/relationships/theme" Target="../theme/theme5.xml"/><Relationship Id="rId16" Type="http://schemas.openxmlformats.org/officeDocument/2006/relationships/slideLayout" Target="../slideLayouts/slideLayout70.xml"/><Relationship Id="rId5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1.xml"/><Relationship Id="rId8" Type="http://schemas.openxmlformats.org/officeDocument/2006/relationships/slideLayout" Target="../slideLayouts/slideLayout6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23" name="Google Shape;22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24" name="Google Shape;22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3" name="Google Shape;273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74" name="Google Shape;274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44" name="Google Shape;444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445" name="Google Shape;445;p5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76"/>
          <p:cNvSpPr txBox="1"/>
          <p:nvPr>
            <p:ph type="ctrTitle"/>
          </p:nvPr>
        </p:nvSpPr>
        <p:spPr>
          <a:xfrm>
            <a:off x="3441875" y="907050"/>
            <a:ext cx="51747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Drowsiness Detection System</a:t>
            </a:r>
            <a:endParaRPr/>
          </a:p>
        </p:txBody>
      </p:sp>
      <p:sp>
        <p:nvSpPr>
          <p:cNvPr id="614" name="Google Shape;614;p76"/>
          <p:cNvSpPr txBox="1"/>
          <p:nvPr>
            <p:ph idx="1" type="subTitle"/>
          </p:nvPr>
        </p:nvSpPr>
        <p:spPr>
          <a:xfrm>
            <a:off x="4802669" y="2301150"/>
            <a:ext cx="2453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Enhancing Road Safety</a:t>
            </a:r>
            <a:endParaRPr b="1" sz="1400"/>
          </a:p>
        </p:txBody>
      </p:sp>
      <p:sp>
        <p:nvSpPr>
          <p:cNvPr id="615" name="Google Shape;615;p76"/>
          <p:cNvSpPr txBox="1"/>
          <p:nvPr/>
        </p:nvSpPr>
        <p:spPr>
          <a:xfrm>
            <a:off x="5044175" y="3484875"/>
            <a:ext cx="357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Shahzaib Rafi      (2021-CS-2)</a:t>
            </a:r>
            <a:endParaRPr sz="18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 Facts</a:t>
            </a:r>
            <a:endParaRPr/>
          </a:p>
        </p:txBody>
      </p:sp>
      <p:sp>
        <p:nvSpPr>
          <p:cNvPr id="687" name="Google Shape;687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 survey (by Mehran University researchers in October 2021) encompassed key motorways in country which are </a:t>
            </a:r>
            <a:r>
              <a:rPr b="1" lang="en" sz="1500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M1, M2, M3 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to gain valuable insights into road accidents: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The primary factors contributing to accidents were vehicle conditions, </a:t>
            </a:r>
            <a:r>
              <a:rPr b="1" lang="en" sz="1500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drowsy driving,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and untrained driving, collectively accounting for </a:t>
            </a:r>
            <a:r>
              <a:rPr b="1" lang="en" sz="1500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31%</a:t>
            </a:r>
            <a:endParaRPr b="1" sz="1500">
              <a:solidFill>
                <a:srgbClr val="000000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8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Methodology</a:t>
            </a:r>
            <a:endParaRPr b="1"/>
          </a:p>
        </p:txBody>
      </p:sp>
      <p:sp>
        <p:nvSpPr>
          <p:cNvPr id="693" name="Google Shape;693;p86"/>
          <p:cNvSpPr/>
          <p:nvPr/>
        </p:nvSpPr>
        <p:spPr>
          <a:xfrm>
            <a:off x="1400790" y="18898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1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694" name="Google Shape;694;p86"/>
          <p:cNvSpPr txBox="1"/>
          <p:nvPr>
            <p:ph idx="1" type="body"/>
          </p:nvPr>
        </p:nvSpPr>
        <p:spPr>
          <a:xfrm>
            <a:off x="1847691" y="17819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Data Collection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: Gather large dataset for system training.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5" name="Google Shape;695;p86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3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696" name="Google Shape;696;p86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Training and Testing: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Train the system, rigorously test for accuracy, and reduce false alarms.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7" name="Google Shape;697;p86"/>
          <p:cNvSpPr/>
          <p:nvPr/>
        </p:nvSpPr>
        <p:spPr>
          <a:xfrm>
            <a:off x="5090809" y="18898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2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698" name="Google Shape;698;p86"/>
          <p:cNvSpPr txBox="1"/>
          <p:nvPr>
            <p:ph idx="1" type="body"/>
          </p:nvPr>
        </p:nvSpPr>
        <p:spPr>
          <a:xfrm>
            <a:off x="5536112" y="17819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Algorithm Development: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Implement an algorithm using advanced computer vision techniques and utilizing adversarial attacks..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9" name="Google Shape;699;p86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4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00" name="Google Shape;700;p86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Real-time Processing: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Optimize the system for quick, accurate real-time alerts.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8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Working</a:t>
            </a:r>
            <a:endParaRPr b="1"/>
          </a:p>
        </p:txBody>
      </p:sp>
      <p:sp>
        <p:nvSpPr>
          <p:cNvPr id="706" name="Google Shape;706;p87"/>
          <p:cNvSpPr/>
          <p:nvPr/>
        </p:nvSpPr>
        <p:spPr>
          <a:xfrm>
            <a:off x="1400790" y="18898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1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07" name="Google Shape;707;p87"/>
          <p:cNvSpPr txBox="1"/>
          <p:nvPr>
            <p:ph idx="1" type="body"/>
          </p:nvPr>
        </p:nvSpPr>
        <p:spPr>
          <a:xfrm>
            <a:off x="1847700" y="1705775"/>
            <a:ext cx="6488700" cy="10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Dataset Setup:</a:t>
            </a:r>
            <a:endParaRPr b="1"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I </a:t>
            </a:r>
            <a:r>
              <a:rPr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used a dataset of about 4000 images, dividing it into training and cross-testing sets.</a:t>
            </a:r>
            <a:endParaRPr b="1" sz="15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5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8" name="Google Shape;708;p87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2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09" name="Google Shape;709;p87"/>
          <p:cNvSpPr txBox="1"/>
          <p:nvPr>
            <p:ph idx="1" type="body"/>
          </p:nvPr>
        </p:nvSpPr>
        <p:spPr>
          <a:xfrm>
            <a:off x="1847700" y="3271600"/>
            <a:ext cx="6488700" cy="10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Training Process:</a:t>
            </a:r>
            <a:endParaRPr b="1"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Models were trained on a dataset with open and closed eye images (2 classes) using Convolutional Neural Networks (CNNs). The training involved adjusting parameters to minimize binary cross-entropy loss.</a:t>
            </a:r>
            <a:endParaRPr b="1" sz="15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8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Working</a:t>
            </a:r>
            <a:endParaRPr b="1"/>
          </a:p>
        </p:txBody>
      </p:sp>
      <p:sp>
        <p:nvSpPr>
          <p:cNvPr id="715" name="Google Shape;715;p88"/>
          <p:cNvSpPr/>
          <p:nvPr/>
        </p:nvSpPr>
        <p:spPr>
          <a:xfrm>
            <a:off x="1400790" y="18898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3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16" name="Google Shape;716;p88"/>
          <p:cNvSpPr txBox="1"/>
          <p:nvPr>
            <p:ph idx="1" type="body"/>
          </p:nvPr>
        </p:nvSpPr>
        <p:spPr>
          <a:xfrm>
            <a:off x="1847700" y="1705775"/>
            <a:ext cx="6488700" cy="10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Cross-Testing:</a:t>
            </a:r>
            <a:endParaRPr b="1"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Cross-testing was performed on a subset of images  to assess model generalization.</a:t>
            </a:r>
            <a:endParaRPr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7" name="Google Shape;717;p88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4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18" name="Google Shape;718;p88"/>
          <p:cNvSpPr txBox="1"/>
          <p:nvPr>
            <p:ph idx="1" type="body"/>
          </p:nvPr>
        </p:nvSpPr>
        <p:spPr>
          <a:xfrm>
            <a:off x="1847700" y="3271600"/>
            <a:ext cx="6488700" cy="10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Evaluation on New Data:</a:t>
            </a:r>
            <a:endParaRPr b="1"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For final evaluation, entirely new images were used, providing a rigorous assessment of model performance on unseen data.</a:t>
            </a:r>
            <a:endParaRPr b="1" sz="15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8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Working</a:t>
            </a:r>
            <a:endParaRPr b="1"/>
          </a:p>
        </p:txBody>
      </p:sp>
      <p:sp>
        <p:nvSpPr>
          <p:cNvPr id="724" name="Google Shape;724;p89"/>
          <p:cNvSpPr/>
          <p:nvPr/>
        </p:nvSpPr>
        <p:spPr>
          <a:xfrm>
            <a:off x="1400790" y="18898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5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25" name="Google Shape;725;p89"/>
          <p:cNvSpPr txBox="1"/>
          <p:nvPr>
            <p:ph idx="1" type="body"/>
          </p:nvPr>
        </p:nvSpPr>
        <p:spPr>
          <a:xfrm>
            <a:off x="1847700" y="1705775"/>
            <a:ext cx="6488700" cy="10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Adversarial Attacks:</a:t>
            </a:r>
            <a:endParaRPr b="1"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Models faced adversarial attacks (PGD, FGSM, DeepFool), involving perturbations to deceive the model.</a:t>
            </a:r>
            <a:endParaRPr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6" name="Google Shape;726;p89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6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27" name="Google Shape;727;p89"/>
          <p:cNvSpPr txBox="1"/>
          <p:nvPr>
            <p:ph idx="1" type="body"/>
          </p:nvPr>
        </p:nvSpPr>
        <p:spPr>
          <a:xfrm>
            <a:off x="1847700" y="3271600"/>
            <a:ext cx="6488700" cy="10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Adversarial Training:</a:t>
            </a:r>
            <a:endParaRPr b="1"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Models were trained on the original dataset plus adversarially generated samples, enhancing robustness to attacks.</a:t>
            </a:r>
            <a:endParaRPr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9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Working</a:t>
            </a:r>
            <a:endParaRPr b="1"/>
          </a:p>
        </p:txBody>
      </p:sp>
      <p:sp>
        <p:nvSpPr>
          <p:cNvPr id="733" name="Google Shape;733;p90"/>
          <p:cNvSpPr/>
          <p:nvPr/>
        </p:nvSpPr>
        <p:spPr>
          <a:xfrm>
            <a:off x="1400790" y="18898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7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34" name="Google Shape;734;p90"/>
          <p:cNvSpPr txBox="1"/>
          <p:nvPr>
            <p:ph idx="1" type="body"/>
          </p:nvPr>
        </p:nvSpPr>
        <p:spPr>
          <a:xfrm>
            <a:off x="1847700" y="1705775"/>
            <a:ext cx="6488700" cy="10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Data Augmentation:</a:t>
            </a:r>
            <a:endParaRPr b="1"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During training, augmentation techniques like rotation and flipping increased dataset diversity.</a:t>
            </a:r>
            <a:endParaRPr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5" name="Google Shape;735;p90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8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36" name="Google Shape;736;p90"/>
          <p:cNvSpPr txBox="1"/>
          <p:nvPr>
            <p:ph idx="1" type="body"/>
          </p:nvPr>
        </p:nvSpPr>
        <p:spPr>
          <a:xfrm>
            <a:off x="1847700" y="3271600"/>
            <a:ext cx="6488700" cy="10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Results and Analysis:</a:t>
            </a:r>
            <a:endParaRPr b="1"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ECECF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Evaluation metrics (accuracy, precision, recall, F-1 score) were used, with results presented in tables under different configurations.</a:t>
            </a:r>
            <a:endParaRPr sz="1500">
              <a:solidFill>
                <a:srgbClr val="ECECF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9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Acceptance Criteria</a:t>
            </a:r>
            <a:endParaRPr b="1"/>
          </a:p>
        </p:txBody>
      </p:sp>
      <p:sp>
        <p:nvSpPr>
          <p:cNvPr id="742" name="Google Shape;742;p91"/>
          <p:cNvSpPr/>
          <p:nvPr/>
        </p:nvSpPr>
        <p:spPr>
          <a:xfrm>
            <a:off x="1332850" y="1771564"/>
            <a:ext cx="328800" cy="4143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1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43" name="Google Shape;743;p91"/>
          <p:cNvSpPr txBox="1"/>
          <p:nvPr>
            <p:ph idx="1" type="body"/>
          </p:nvPr>
        </p:nvSpPr>
        <p:spPr>
          <a:xfrm>
            <a:off x="1779750" y="1635625"/>
            <a:ext cx="2832900" cy="13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The AI system can consistently and accurately detect signs of driver drowsiness.</a:t>
            </a:r>
            <a:endParaRPr sz="14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4" name="Google Shape;744;p91"/>
          <p:cNvSpPr/>
          <p:nvPr/>
        </p:nvSpPr>
        <p:spPr>
          <a:xfrm>
            <a:off x="3109094" y="3290574"/>
            <a:ext cx="328800" cy="4143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3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45" name="Google Shape;745;p91"/>
          <p:cNvSpPr txBox="1"/>
          <p:nvPr>
            <p:ph idx="1" type="body"/>
          </p:nvPr>
        </p:nvSpPr>
        <p:spPr>
          <a:xfrm>
            <a:off x="3555994" y="3169407"/>
            <a:ext cx="2832900" cy="13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The AI system has been trained on a larger dataset to handle various driver behaviors and conditions.</a:t>
            </a:r>
            <a:endParaRPr sz="14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6" name="Google Shape;746;p91"/>
          <p:cNvSpPr/>
          <p:nvPr/>
        </p:nvSpPr>
        <p:spPr>
          <a:xfrm>
            <a:off x="5022857" y="1771564"/>
            <a:ext cx="328800" cy="4143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2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747" name="Google Shape;747;p91"/>
          <p:cNvSpPr txBox="1"/>
          <p:nvPr>
            <p:ph idx="1" type="body"/>
          </p:nvPr>
        </p:nvSpPr>
        <p:spPr>
          <a:xfrm>
            <a:off x="5468159" y="1635625"/>
            <a:ext cx="2832900" cy="13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The system operates in real-time with minimal latency, ensuring practical usability.</a:t>
            </a:r>
            <a:endParaRPr sz="14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92"/>
          <p:cNvSpPr txBox="1"/>
          <p:nvPr>
            <p:ph type="title"/>
          </p:nvPr>
        </p:nvSpPr>
        <p:spPr>
          <a:xfrm>
            <a:off x="7276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Without Augmentation</a:t>
            </a:r>
            <a:endParaRPr/>
          </a:p>
        </p:txBody>
      </p:sp>
      <p:pic>
        <p:nvPicPr>
          <p:cNvPr id="753" name="Google Shape;753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4288" y="1924213"/>
            <a:ext cx="4075425" cy="3219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9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Augmentation</a:t>
            </a:r>
            <a:endParaRPr/>
          </a:p>
        </p:txBody>
      </p:sp>
      <p:pic>
        <p:nvPicPr>
          <p:cNvPr id="759" name="Google Shape;759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5413" y="1853850"/>
            <a:ext cx="4093176" cy="323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9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Reasons for Lower Accuracy</a:t>
            </a:r>
            <a:endParaRPr/>
          </a:p>
        </p:txBody>
      </p:sp>
      <p:sp>
        <p:nvSpPr>
          <p:cNvPr id="765" name="Google Shape;765;p94"/>
          <p:cNvSpPr/>
          <p:nvPr/>
        </p:nvSpPr>
        <p:spPr>
          <a:xfrm>
            <a:off x="7911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766" name="Google Shape;766;p94"/>
          <p:cNvSpPr txBox="1"/>
          <p:nvPr>
            <p:ph idx="1" type="body"/>
          </p:nvPr>
        </p:nvSpPr>
        <p:spPr>
          <a:xfrm>
            <a:off x="1238100" y="1921375"/>
            <a:ext cx="7688700" cy="16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Dataset Size Difference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One significant reason  is the dataset size. I had only about 4000 images. A larger dataset can contribute to improved model performance.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7" name="Google Shape;767;p94"/>
          <p:cNvSpPr txBox="1"/>
          <p:nvPr>
            <p:ph idx="1" type="body"/>
          </p:nvPr>
        </p:nvSpPr>
        <p:spPr>
          <a:xfrm>
            <a:off x="1238099" y="3688900"/>
            <a:ext cx="75267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GPU Availability in Google Colab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While running the code in Google Colab, I encountered the absence of the nvidia-smi command. The differences in GPU access between my local setup and Colab could potentially contribute to variations in the calculated factors.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8" name="Google Shape;768;p94"/>
          <p:cNvSpPr/>
          <p:nvPr/>
        </p:nvSpPr>
        <p:spPr>
          <a:xfrm>
            <a:off x="791190" y="37088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7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AGENDA</a:t>
            </a:r>
            <a:endParaRPr b="1"/>
          </a:p>
        </p:txBody>
      </p:sp>
      <p:sp>
        <p:nvSpPr>
          <p:cNvPr id="621" name="Google Shape;621;p77"/>
          <p:cNvSpPr/>
          <p:nvPr/>
        </p:nvSpPr>
        <p:spPr>
          <a:xfrm>
            <a:off x="1104200" y="16657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1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622" name="Google Shape;622;p77"/>
          <p:cNvSpPr txBox="1"/>
          <p:nvPr>
            <p:ph idx="1" type="body"/>
          </p:nvPr>
        </p:nvSpPr>
        <p:spPr>
          <a:xfrm>
            <a:off x="1551100" y="1611775"/>
            <a:ext cx="64887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Overview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3" name="Google Shape;623;p77"/>
          <p:cNvSpPr/>
          <p:nvPr/>
        </p:nvSpPr>
        <p:spPr>
          <a:xfrm>
            <a:off x="1104200" y="21025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2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624" name="Google Shape;624;p77"/>
          <p:cNvSpPr txBox="1"/>
          <p:nvPr>
            <p:ph idx="1" type="body"/>
          </p:nvPr>
        </p:nvSpPr>
        <p:spPr>
          <a:xfrm>
            <a:off x="1551100" y="2048575"/>
            <a:ext cx="64887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Literature Review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5" name="Google Shape;625;p77"/>
          <p:cNvSpPr/>
          <p:nvPr/>
        </p:nvSpPr>
        <p:spPr>
          <a:xfrm>
            <a:off x="1104200" y="25393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3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626" name="Google Shape;626;p77"/>
          <p:cNvSpPr txBox="1"/>
          <p:nvPr>
            <p:ph idx="1" type="body"/>
          </p:nvPr>
        </p:nvSpPr>
        <p:spPr>
          <a:xfrm>
            <a:off x="1551100" y="2485375"/>
            <a:ext cx="64887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Methodology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7" name="Google Shape;627;p77"/>
          <p:cNvSpPr/>
          <p:nvPr/>
        </p:nvSpPr>
        <p:spPr>
          <a:xfrm>
            <a:off x="1104200" y="29761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4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628" name="Google Shape;628;p77"/>
          <p:cNvSpPr txBox="1"/>
          <p:nvPr>
            <p:ph idx="1" type="body"/>
          </p:nvPr>
        </p:nvSpPr>
        <p:spPr>
          <a:xfrm>
            <a:off x="1551100" y="2922175"/>
            <a:ext cx="64887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Working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9" name="Google Shape;629;p77"/>
          <p:cNvSpPr/>
          <p:nvPr/>
        </p:nvSpPr>
        <p:spPr>
          <a:xfrm>
            <a:off x="1104200" y="34129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5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630" name="Google Shape;630;p77"/>
          <p:cNvSpPr txBox="1"/>
          <p:nvPr>
            <p:ph idx="1" type="body"/>
          </p:nvPr>
        </p:nvSpPr>
        <p:spPr>
          <a:xfrm>
            <a:off x="1551100" y="3358975"/>
            <a:ext cx="64887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Acceptance Criteria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1" name="Google Shape;631;p77"/>
          <p:cNvSpPr/>
          <p:nvPr/>
        </p:nvSpPr>
        <p:spPr>
          <a:xfrm>
            <a:off x="1104200" y="38497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</a:rPr>
              <a:t>6</a:t>
            </a:r>
            <a:endParaRPr b="1" sz="1000">
              <a:solidFill>
                <a:srgbClr val="FFFFFF"/>
              </a:solidFill>
            </a:endParaRPr>
          </a:p>
        </p:txBody>
      </p:sp>
      <p:sp>
        <p:nvSpPr>
          <p:cNvPr id="632" name="Google Shape;632;p77"/>
          <p:cNvSpPr txBox="1"/>
          <p:nvPr>
            <p:ph idx="1" type="body"/>
          </p:nvPr>
        </p:nvSpPr>
        <p:spPr>
          <a:xfrm>
            <a:off x="1551100" y="3795775"/>
            <a:ext cx="64887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774" name="Google Shape;774;p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In summary, this project aims to make the roads safer and protect drivers’ well-being.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The main goal is to create a smart AI system that can spot tired drivers to prevent accidents and Injuries. I wanted to tackle the widespread problem of drowsy driving and make roads safer for everyone. I hope for a future where all vehicles have AI safety features, making our cities healthier and more secure.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9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38" name="Google Shape;638;p78"/>
          <p:cNvSpPr txBox="1"/>
          <p:nvPr>
            <p:ph idx="1" type="body"/>
          </p:nvPr>
        </p:nvSpPr>
        <p:spPr>
          <a:xfrm>
            <a:off x="1255500" y="1729325"/>
            <a:ext cx="7122900" cy="18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1D5DB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In a world highly dependent on road transportation, safety is paramount. </a:t>
            </a:r>
            <a:r>
              <a:rPr b="1" lang="en" sz="1200">
                <a:solidFill>
                  <a:srgbClr val="D1D5DB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Drowsy driving, a persistent threat</a:t>
            </a:r>
            <a:r>
              <a:rPr lang="en" sz="1200">
                <a:solidFill>
                  <a:srgbClr val="D1D5DB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, endangers lives and well-being. This project addresses this universal concern by developing an advanced AI system. This system identifies signs of driver drowsiness in real-time, using state-of-the-art computer vision techniques. The project encompasses diverse data collection, algorithm development, rigorous testing, and optimization for real-time processing. The  goal is to create a transformative solution for safer roads, reducing accidents and injuries. Ultimately,  vision extends to a future where AI-driven safety systems become standard in all vehicles, contributing to a healthier and more secure urban environment.</a:t>
            </a:r>
            <a:endParaRPr sz="1200">
              <a:solidFill>
                <a:srgbClr val="D1D5DB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1D5DB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200">
              <a:solidFill>
                <a:srgbClr val="D1D5DB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7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Literature Review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80"/>
          <p:cNvSpPr txBox="1"/>
          <p:nvPr>
            <p:ph type="title"/>
          </p:nvPr>
        </p:nvSpPr>
        <p:spPr>
          <a:xfrm>
            <a:off x="762750" y="2009250"/>
            <a:ext cx="3350700" cy="13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670">
                <a:highlight>
                  <a:schemeClr val="dk1"/>
                </a:highlight>
              </a:rPr>
              <a:t>A Real-time Driving Drowsiness Detection Algorithm With Individual Differences Consideration</a:t>
            </a:r>
            <a:endParaRPr b="1" sz="1670"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590"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760">
              <a:highlight>
                <a:schemeClr val="dk1"/>
              </a:highlight>
            </a:endParaRPr>
          </a:p>
        </p:txBody>
      </p:sp>
      <p:sp>
        <p:nvSpPr>
          <p:cNvPr id="649" name="Google Shape;649;p80"/>
          <p:cNvSpPr txBox="1"/>
          <p:nvPr>
            <p:ph idx="2" type="body"/>
          </p:nvPr>
        </p:nvSpPr>
        <p:spPr>
          <a:xfrm>
            <a:off x="4294950" y="814500"/>
            <a:ext cx="4416600" cy="3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Focuses on Individual Differences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Introduces Parameter EAR (Eyes Aspect Ratio)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Invented DCCNN to detect face.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0" name="Google Shape;650;p80"/>
          <p:cNvSpPr/>
          <p:nvPr/>
        </p:nvSpPr>
        <p:spPr>
          <a:xfrm>
            <a:off x="4785350" y="1858815"/>
            <a:ext cx="3350700" cy="1494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51" name="Google Shape;651;p80"/>
          <p:cNvPicPr preferRelativeResize="0"/>
          <p:nvPr/>
        </p:nvPicPr>
        <p:blipFill rotWithShape="1">
          <a:blip r:embed="rId3">
            <a:alphaModFix/>
          </a:blip>
          <a:srcRect b="0" l="3649" r="-3649" t="0"/>
          <a:stretch/>
        </p:blipFill>
        <p:spPr>
          <a:xfrm>
            <a:off x="4870450" y="2006749"/>
            <a:ext cx="3350700" cy="1198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81"/>
          <p:cNvSpPr txBox="1"/>
          <p:nvPr>
            <p:ph type="title"/>
          </p:nvPr>
        </p:nvSpPr>
        <p:spPr>
          <a:xfrm>
            <a:off x="762750" y="2009250"/>
            <a:ext cx="3350700" cy="13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670">
                <a:highlight>
                  <a:schemeClr val="dk1"/>
                </a:highlight>
              </a:rPr>
              <a:t>A Real-time Driving Drowsiness Detection Algorithm With Individual Differences Consideration</a:t>
            </a:r>
            <a:endParaRPr b="1" sz="1670"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590"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760">
              <a:highlight>
                <a:schemeClr val="dk1"/>
              </a:highlight>
            </a:endParaRPr>
          </a:p>
        </p:txBody>
      </p:sp>
      <p:sp>
        <p:nvSpPr>
          <p:cNvPr id="657" name="Google Shape;657;p81"/>
          <p:cNvSpPr txBox="1"/>
          <p:nvPr>
            <p:ph idx="2" type="body"/>
          </p:nvPr>
        </p:nvSpPr>
        <p:spPr>
          <a:xfrm>
            <a:off x="4294950" y="814500"/>
            <a:ext cx="4416600" cy="3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Two Modules: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Offline Training: 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Initialization process where person face is studied and EAR is calculated for both state (open and closed eyes.)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Online Monitoring: 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Live monitoring in real life where face detected by DCCNN and drowsiness calculated with help of previously calculated EARs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82"/>
          <p:cNvSpPr txBox="1"/>
          <p:nvPr>
            <p:ph type="title"/>
          </p:nvPr>
        </p:nvSpPr>
        <p:spPr>
          <a:xfrm>
            <a:off x="762750" y="2009250"/>
            <a:ext cx="3350700" cy="13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670">
                <a:highlight>
                  <a:schemeClr val="dk1"/>
                </a:highlight>
              </a:rPr>
              <a:t>A Real-time Driving Drowsiness Detection Algorithm With Individual Differences Consideration</a:t>
            </a:r>
            <a:endParaRPr b="1" sz="1670"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590"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760">
              <a:highlight>
                <a:schemeClr val="dk1"/>
              </a:highlight>
            </a:endParaRPr>
          </a:p>
        </p:txBody>
      </p:sp>
      <p:sp>
        <p:nvSpPr>
          <p:cNvPr id="663" name="Google Shape;663;p82"/>
          <p:cNvSpPr txBox="1"/>
          <p:nvPr>
            <p:ph idx="2" type="body"/>
          </p:nvPr>
        </p:nvSpPr>
        <p:spPr>
          <a:xfrm>
            <a:off x="4294950" y="1539503"/>
            <a:ext cx="4416600" cy="10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Initially requires learning of Driver’ facial feature.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Comparatively slower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4" name="Google Shape;664;p82"/>
          <p:cNvSpPr txBox="1"/>
          <p:nvPr/>
        </p:nvSpPr>
        <p:spPr>
          <a:xfrm>
            <a:off x="4430250" y="1103625"/>
            <a:ext cx="4281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Limitations:</a:t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5" name="Google Shape;665;p82"/>
          <p:cNvSpPr txBox="1"/>
          <p:nvPr/>
        </p:nvSpPr>
        <p:spPr>
          <a:xfrm>
            <a:off x="4430250" y="2787911"/>
            <a:ext cx="4281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Accuracy: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6" name="Google Shape;666;p82"/>
          <p:cNvSpPr txBox="1"/>
          <p:nvPr>
            <p:ph idx="2" type="body"/>
          </p:nvPr>
        </p:nvSpPr>
        <p:spPr>
          <a:xfrm>
            <a:off x="4294950" y="3370524"/>
            <a:ext cx="4416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Researchers claimed </a:t>
            </a: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98.8%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 accuracy.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83"/>
          <p:cNvSpPr txBox="1"/>
          <p:nvPr>
            <p:ph idx="2" type="body"/>
          </p:nvPr>
        </p:nvSpPr>
        <p:spPr>
          <a:xfrm>
            <a:off x="4294950" y="627375"/>
            <a:ext cx="4416600" cy="35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Creation of </a:t>
            </a: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MC-KCF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 Algorithm to fix drifting of face drift window.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It is used with </a:t>
            </a: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MTCNN (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old Algo</a:t>
            </a: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)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, in case MC-KCF fails.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Decides if person is drowsy on basis of: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○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Eye closure per minute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○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Yawning per minute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○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Duration of eye closure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○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Frequency of blinking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2" name="Google Shape;672;p83"/>
          <p:cNvSpPr txBox="1"/>
          <p:nvPr>
            <p:ph type="title"/>
          </p:nvPr>
        </p:nvSpPr>
        <p:spPr>
          <a:xfrm>
            <a:off x="762750" y="2117400"/>
            <a:ext cx="3350700" cy="10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650">
                <a:highlight>
                  <a:schemeClr val="dk1"/>
                </a:highlight>
              </a:rPr>
              <a:t>Real-Time river-Drowsiness Detection System Using Facial Features</a:t>
            </a:r>
            <a:endParaRPr b="1" sz="1650"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50"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50"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84"/>
          <p:cNvSpPr txBox="1"/>
          <p:nvPr>
            <p:ph type="title"/>
          </p:nvPr>
        </p:nvSpPr>
        <p:spPr>
          <a:xfrm>
            <a:off x="762750" y="2117400"/>
            <a:ext cx="3350700" cy="10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650">
                <a:highlight>
                  <a:schemeClr val="dk1"/>
                </a:highlight>
              </a:rPr>
              <a:t>Real-Time river-Drowsiness Detection System Using Facial Features</a:t>
            </a:r>
            <a:endParaRPr b="1" sz="1650"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50"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50">
              <a:highlight>
                <a:schemeClr val="dk1"/>
              </a:highlight>
            </a:endParaRPr>
          </a:p>
        </p:txBody>
      </p:sp>
      <p:sp>
        <p:nvSpPr>
          <p:cNvPr id="678" name="Google Shape;678;p84"/>
          <p:cNvSpPr txBox="1"/>
          <p:nvPr>
            <p:ph idx="2" type="body"/>
          </p:nvPr>
        </p:nvSpPr>
        <p:spPr>
          <a:xfrm>
            <a:off x="4294950" y="1539500"/>
            <a:ext cx="4553100" cy="10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Does not consider individual differences.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Slight drop in accuracy in darker environments or in case of glass wearing.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9" name="Google Shape;679;p84"/>
          <p:cNvSpPr txBox="1"/>
          <p:nvPr/>
        </p:nvSpPr>
        <p:spPr>
          <a:xfrm>
            <a:off x="4430250" y="1103625"/>
            <a:ext cx="4281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Limitations:</a:t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0" name="Google Shape;680;p84"/>
          <p:cNvSpPr txBox="1"/>
          <p:nvPr/>
        </p:nvSpPr>
        <p:spPr>
          <a:xfrm>
            <a:off x="4430250" y="2787911"/>
            <a:ext cx="4281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Accuracy: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1" name="Google Shape;681;p84"/>
          <p:cNvSpPr txBox="1"/>
          <p:nvPr>
            <p:ph idx="2" type="body"/>
          </p:nvPr>
        </p:nvSpPr>
        <p:spPr>
          <a:xfrm>
            <a:off x="4294950" y="3370524"/>
            <a:ext cx="4416600" cy="5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Researchers claimed </a:t>
            </a: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92%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 accuracy.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